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3" r:id="rId10"/>
    <p:sldId id="274" r:id="rId11"/>
    <p:sldId id="275" r:id="rId12"/>
    <p:sldId id="257" r:id="rId13"/>
    <p:sldId id="277" r:id="rId14"/>
    <p:sldId id="265" r:id="rId15"/>
    <p:sldId id="266" r:id="rId16"/>
    <p:sldId id="269" r:id="rId17"/>
    <p:sldId id="270" r:id="rId18"/>
    <p:sldId id="271" r:id="rId19"/>
    <p:sldId id="272" r:id="rId20"/>
    <p:sldId id="276" r:id="rId21"/>
    <p:sldId id="278" r:id="rId22"/>
    <p:sldId id="27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  <p:clrMru>
    <a:srgbClr val="9D221F"/>
    <a:srgbClr val="FF0000"/>
    <a:srgbClr val="F8F8F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4B68E0-8856-42AC-8B9F-0E733EE05BE6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3880F-5D09-40F4-BAF8-471729B8EA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86286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BB27-123C-415B-9DC7-74FB9DE72E0B}" type="datetimeFigureOut">
              <a:rPr lang="ru-RU" smtClean="0"/>
              <a:pPr/>
              <a:t>13.05.2016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EE411-FAFC-4036-B812-D51D1756197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BB27-123C-415B-9DC7-74FB9DE72E0B}" type="datetimeFigureOut">
              <a:rPr lang="ru-RU" smtClean="0"/>
              <a:pPr/>
              <a:t>13.05.2016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EE411-FAFC-4036-B812-D51D1756197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BB27-123C-415B-9DC7-74FB9DE72E0B}" type="datetimeFigureOut">
              <a:rPr lang="ru-RU" smtClean="0"/>
              <a:pPr/>
              <a:t>13.05.2016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EE411-FAFC-4036-B812-D51D175619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BB27-123C-415B-9DC7-74FB9DE72E0B}" type="datetimeFigureOut">
              <a:rPr lang="ru-RU" smtClean="0"/>
              <a:pPr/>
              <a:t>13.05.2016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EE411-FAFC-4036-B812-D51D175619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BB27-123C-415B-9DC7-74FB9DE72E0B}" type="datetimeFigureOut">
              <a:rPr lang="ru-RU" smtClean="0"/>
              <a:pPr/>
              <a:t>13.05.2016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EE411-FAFC-4036-B812-D51D175619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BB27-123C-415B-9DC7-74FB9DE72E0B}" type="datetimeFigureOut">
              <a:rPr lang="ru-RU" smtClean="0"/>
              <a:pPr/>
              <a:t>13.05.2016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EE411-FAFC-4036-B812-D51D175619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BB27-123C-415B-9DC7-74FB9DE72E0B}" type="datetimeFigureOut">
              <a:rPr lang="ru-RU" smtClean="0"/>
              <a:pPr/>
              <a:t>13.05.2016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EE411-FAFC-4036-B812-D51D175619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BB27-123C-415B-9DC7-74FB9DE72E0B}" type="datetimeFigureOut">
              <a:rPr lang="ru-RU" smtClean="0"/>
              <a:pPr/>
              <a:t>13.05.2016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EE411-FAFC-4036-B812-D51D175619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BB27-123C-415B-9DC7-74FB9DE72E0B}" type="datetimeFigureOut">
              <a:rPr lang="ru-RU" smtClean="0"/>
              <a:pPr/>
              <a:t>13.05.2016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EE411-FAFC-4036-B812-D51D175619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BB27-123C-415B-9DC7-74FB9DE72E0B}" type="datetimeFigureOut">
              <a:rPr lang="ru-RU" smtClean="0"/>
              <a:pPr/>
              <a:t>13.05.2016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EE411-FAFC-4036-B812-D51D175619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BB27-123C-415B-9DC7-74FB9DE72E0B}" type="datetimeFigureOut">
              <a:rPr lang="ru-RU" smtClean="0"/>
              <a:pPr/>
              <a:t>13.05.2016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EE411-FAFC-4036-B812-D51D175619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F523BB27-123C-415B-9DC7-74FB9DE72E0B}" type="datetimeFigureOut">
              <a:rPr lang="ru-RU" smtClean="0"/>
              <a:pPr/>
              <a:t>13.05.2016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3ECEE411-FAFC-4036-B812-D51D175619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E:\&#1052;&#1091;&#1089;&#1072;%20&#1044;&#1078;&#1072;&#1083;&#1080;&#1083;&#1100;\Muzika_dlya_prezentacii-Tragicheskaya_muzika_o_voyne.mp3" TargetMode="Externa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microsoft.com/office/2007/relationships/hdphoto" Target="../media/hdphoto5.wdp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microsoft.com/office/2007/relationships/hdphoto" Target="../media/hdphoto7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funik.ru/uploads/images/04_2015/29/23_ac1d10c0d19df4c77852950ca372ab9e.jp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9D221F">
                <a:alpha val="10196"/>
                <a:tint val="45000"/>
                <a:satMod val="400000"/>
              </a:srgbClr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40" y="0"/>
            <a:ext cx="9173840" cy="68527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1628800"/>
            <a:ext cx="824440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 Antiqua" panose="02040602050305030304" pitchFamily="18" charset="0"/>
              </a:rPr>
              <a:t>Я не боюсь смерти. Это не пустая фраза. Когда мы говорим, что мы смерть презираем, это на самом деле так… Есть жизнь…после смерти, в сознании, в памяти народа.</a:t>
            </a:r>
            <a:endParaRPr lang="ru-RU" sz="3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4" name="Muzika_dlya_prezentacii-Tragicheskaya_muzika_o_voyn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43574003"/>
      </p:ext>
    </p:extLst>
  </p:cSld>
  <p:clrMapOvr>
    <a:masterClrMapping/>
  </p:clrMapOvr>
  <p:transition advTm="10875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1" showWhenStopped="0">
                <p:cTn id="7" fill="remove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76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29344" y="476672"/>
            <a:ext cx="91330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 Antiqua" panose="02040602050305030304" pitchFamily="18" charset="0"/>
                <a:cs typeface="Times New Roman" panose="02020603050405020304" pitchFamily="18" charset="0"/>
              </a:rPr>
              <a:t>Война — не настоящий подвиг, война — суррогат подвига</a:t>
            </a:r>
            <a:r>
              <a:rPr lang="ru-RU" sz="3600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473560822"/>
      </p:ext>
    </p:extLst>
  </p:cSld>
  <p:clrMapOvr>
    <a:masterClrMapping/>
  </p:clrMapOvr>
  <p:transition advTm="7187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g1.liveinternet.ru/images/attach/b/3/18/815/18815286_1203882438_wk2a54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364"/>
            <a:ext cx="9144001" cy="68593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188640"/>
            <a:ext cx="9036496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sz="3600" b="1" dirty="0">
                <a:ln w="50800"/>
                <a:solidFill>
                  <a:schemeClr val="bg1">
                    <a:shade val="50000"/>
                  </a:schemeClr>
                </a:solidFill>
                <a:latin typeface="Book Antiqua" panose="02040602050305030304" pitchFamily="18" charset="0"/>
              </a:rPr>
              <a:t>В основе подвига — богатство связей, которые он создает, задачи, которые он ставит, свершения, к которым побуждает.</a:t>
            </a:r>
          </a:p>
        </p:txBody>
      </p:sp>
    </p:spTree>
    <p:extLst>
      <p:ext uri="{BB962C8B-B14F-4D97-AF65-F5344CB8AC3E}">
        <p14:creationId xmlns="" xmlns:p14="http://schemas.microsoft.com/office/powerpoint/2010/main" val="2479449963"/>
      </p:ext>
    </p:extLst>
  </p:cSld>
  <p:clrMapOvr>
    <a:masterClrMapping/>
  </p:clrMapOvr>
  <p:transition advTm="8281"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orbitnetwork.ru/1024/dokumentalnoe-foto-1941-1945-goda-02/3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768" y="21828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 Antiqua" panose="02040602050305030304" pitchFamily="18" charset="0"/>
              </a:rPr>
              <a:t>Простая игра в орла или решку не превратится в подвиг, даже если ставка в ней будет на жизнь или смерть</a:t>
            </a:r>
            <a:r>
              <a:rPr lang="ru-RU" sz="3600" dirty="0">
                <a:latin typeface="Book Antiqua" panose="02040602050305030304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189487196"/>
      </p:ext>
    </p:extLst>
  </p:cSld>
  <p:clrMapOvr>
    <a:masterClrMapping/>
  </p:clrMapOvr>
  <p:transition advTm="9875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fb.ru/misc/i/gallery/15322/6948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" y="0"/>
            <a:ext cx="9139684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116632"/>
            <a:ext cx="9144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 Antiqua" panose="02040602050305030304" pitchFamily="18" charset="0"/>
              </a:rPr>
              <a:t>Война — это не подвиг. Война — болезнь. Вроде тифа</a:t>
            </a:r>
            <a:r>
              <a:rPr lang="ru-RU" sz="3600" dirty="0">
                <a:latin typeface="Book Antiqua" panose="02040602050305030304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612507756"/>
      </p:ext>
    </p:extLst>
  </p:cSld>
  <p:clrMapOvr>
    <a:masterClrMapping/>
  </p:clrMapOvr>
  <p:transition advTm="7140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4" name="Picture 10" descr="http://classicbus.ru/default/image/aHR0cDovL2tvbGVzbmlrb3ZhbHVkLnVjb3oucnUvX3BoLzQvMzI2MDAyNzU5LmpwZw==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88" y="8880"/>
            <a:ext cx="9161736" cy="68882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2418231"/>
            <a:ext cx="85689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История </a:t>
            </a:r>
            <a:r>
              <a:rPr lang="ru-RU" sz="3200" dirty="0">
                <a:solidFill>
                  <a:schemeClr val="bg1"/>
                </a:solidFill>
                <a:latin typeface="Monotype Corsiva" panose="03010101010201010101" pitchFamily="66" charset="0"/>
              </a:rPr>
              <a:t>удивительного </a:t>
            </a:r>
            <a:r>
              <a:rPr lang="ru-RU" sz="3200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человека…чьи замечательные стихи стали </a:t>
            </a:r>
            <a:r>
              <a:rPr lang="ru-RU" sz="3200" dirty="0">
                <a:solidFill>
                  <a:schemeClr val="bg1"/>
                </a:solidFill>
                <a:latin typeface="Monotype Corsiva" panose="03010101010201010101" pitchFamily="66" charset="0"/>
              </a:rPr>
              <a:t>настоящим свидетельством борьбы и мужества, правда о которых раскрылась лишь спустя </a:t>
            </a:r>
            <a:r>
              <a:rPr lang="ru-RU" sz="3200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годы…</a:t>
            </a:r>
            <a:endParaRPr lang="ru-RU" sz="32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4228402"/>
      </p:ext>
    </p:extLst>
  </p:cSld>
  <p:clrMapOvr>
    <a:masterClrMapping/>
  </p:clrMapOvr>
  <p:transition advTm="10484">
    <p:wheel spokes="2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://classicbus.ru/default/image/aHR0cDovL2tvbGVzbmlrb3ZhbHVkLnVjb3oucnUvX3BoLzQvMzI2MDAyNzU5LmpwZw==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" y="8880"/>
            <a:ext cx="9161736" cy="68882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2348880"/>
            <a:ext cx="80648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Мир и мировая литература знают много поэтов, обессмертивших свои имена неувядаемой славой, но таких, как он, увековечивший свое имя и бессмертными творениями, и смертью, которая сама является подвигом, не так уж много…</a:t>
            </a:r>
          </a:p>
        </p:txBody>
      </p:sp>
    </p:spTree>
    <p:extLst>
      <p:ext uri="{BB962C8B-B14F-4D97-AF65-F5344CB8AC3E}">
        <p14:creationId xmlns="" xmlns:p14="http://schemas.microsoft.com/office/powerpoint/2010/main" val="3953777659"/>
      </p:ext>
    </p:extLst>
  </p:cSld>
  <p:clrMapOvr>
    <a:masterClrMapping/>
  </p:clrMapOvr>
  <p:transition advTm="14859"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pigon.ru/i/1/bumaga_fon_treschiny_stena_svet_1920x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40"/>
            <a:ext cx="9144000" cy="68535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photo Musa Djalil 1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712" y="116632"/>
            <a:ext cx="4788368" cy="53559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972818" y="5495056"/>
            <a:ext cx="52501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Муса </a:t>
            </a:r>
            <a:r>
              <a:rPr lang="ru-RU" sz="5400" b="1" dirty="0" err="1" smtClean="0">
                <a:solidFill>
                  <a:schemeClr val="bg1"/>
                </a:solidFill>
                <a:latin typeface="Book Antiqua" panose="02040602050305030304" pitchFamily="18" charset="0"/>
              </a:rPr>
              <a:t>Джалиль</a:t>
            </a:r>
            <a:endParaRPr lang="ru-RU" sz="54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31840" y="6150114"/>
            <a:ext cx="24080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1906–1944 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3463884"/>
      </p:ext>
    </p:extLst>
  </p:cSld>
  <p:clrMapOvr>
    <a:masterClrMapping/>
  </p:clrMapOvr>
  <p:transition advTm="5047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75656" y="1628800"/>
            <a:ext cx="55983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…Моя </a:t>
            </a:r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свобода, воля золотая,</a:t>
            </a:r>
          </a:p>
          <a:p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Ты </a:t>
            </a:r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птицей улетела навсегда.</a:t>
            </a:r>
          </a:p>
          <a:p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Взяла </a:t>
            </a:r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б меня с собою, улетая,</a:t>
            </a:r>
          </a:p>
          <a:p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Зачем </a:t>
            </a:r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я сразу не погиб тогда</a:t>
            </a:r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?...</a:t>
            </a:r>
          </a:p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1942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8100712"/>
      </p:ext>
    </p:extLst>
  </p:cSld>
  <p:clrMapOvr>
    <a:masterClrMapping/>
  </p:clrMapOvr>
  <p:transition advTm="9938">
    <p:strips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47664" y="1556792"/>
            <a:ext cx="603041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…Есть 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руки, ноги - всё как 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будто 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цело,</a:t>
            </a:r>
          </a:p>
          <a:p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Есть 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у меня и тело и душа.</a:t>
            </a:r>
          </a:p>
          <a:p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только нет свободы! Вот в чем дело!</a:t>
            </a:r>
          </a:p>
          <a:p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Мне 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тяжко жить, неволею 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дыша…</a:t>
            </a:r>
          </a:p>
          <a:p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1942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463726"/>
      </p:ext>
    </p:extLst>
  </p:cSld>
  <p:clrMapOvr>
    <a:masterClrMapping/>
  </p:clrMapOvr>
  <p:transition advTm="10594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42616" y="980728"/>
            <a:ext cx="67687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…Я </a:t>
            </a:r>
            <a:r>
              <a:rPr lang="ru-RU" sz="32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взял автомат и пошел воевать,</a:t>
            </a:r>
          </a:p>
          <a:p>
            <a:r>
              <a:rPr lang="ru-RU" sz="32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32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бой за тебя и за </a:t>
            </a:r>
            <a:r>
              <a:rPr lang="ru-RU" sz="32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родину-мать.</a:t>
            </a:r>
          </a:p>
          <a:p>
            <a:r>
              <a:rPr lang="ru-RU" sz="32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Тебе </a:t>
            </a:r>
            <a:r>
              <a:rPr lang="ru-RU" sz="32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изменить? И отчизне </a:t>
            </a:r>
            <a:r>
              <a:rPr lang="ru-RU" sz="32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своей?</a:t>
            </a:r>
          </a:p>
          <a:p>
            <a:r>
              <a:rPr lang="ru-RU" sz="32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 </a:t>
            </a:r>
            <a:r>
              <a:rPr lang="ru-RU" sz="32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же останется в жизни моей</a:t>
            </a:r>
            <a:r>
              <a:rPr lang="ru-RU" sz="32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?...</a:t>
            </a:r>
          </a:p>
          <a:p>
            <a:r>
              <a:rPr lang="ru-RU" sz="32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1943</a:t>
            </a:r>
            <a:endParaRPr lang="ru-RU" sz="32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5373442"/>
      </p:ext>
    </p:extLst>
  </p:cSld>
  <p:clrMapOvr>
    <a:masterClrMapping/>
  </p:clrMapOvr>
  <p:transition advTm="9937">
    <p:spli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mg1.liveinternet.ru/images/attach/c/1/45/657/45657014_tumbeg42_copy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7636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static.ozone.ru/multimedia/books_covers/1007663791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6790">
            <a:off x="247003" y="153163"/>
            <a:ext cx="2563437" cy="32924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lib26.ru/bimg/13/61063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054">
            <a:off x="847689" y="3098848"/>
            <a:ext cx="2382843" cy="36848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347864" y="438265"/>
            <a:ext cx="57961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«Если </a:t>
            </a:r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 книжка попадет в твои руки, аккуратно, внимательно перепиши их набело, сбереги их и после войны сообщи в Казань, выпусти их в свет, как стихи погибшего поэта татарского народа. Это мое завещание</a:t>
            </a:r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.»</a:t>
            </a:r>
            <a:endParaRPr lang="ru-RU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письма М. </a:t>
            </a:r>
            <a:r>
              <a:rPr lang="ru-RU" sz="24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Джалиля</a:t>
            </a:r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написанного </a:t>
            </a:r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обложке в конце первой </a:t>
            </a:r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тетради, другу.</a:t>
            </a:r>
          </a:p>
          <a:p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1943, Декабрь.</a:t>
            </a:r>
          </a:p>
          <a:p>
            <a:endParaRPr lang="ru-RU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0159381"/>
      </p:ext>
    </p:extLst>
  </p:cSld>
  <p:clrMapOvr>
    <a:masterClrMapping/>
  </p:clrMapOvr>
  <p:transition advTm="19125">
    <p:plu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8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8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1052736"/>
            <a:ext cx="3600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Сердце </a:t>
            </a:r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последним дыханием жизни</a:t>
            </a:r>
          </a:p>
          <a:p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Выполнит твёрдую клятву свою:</a:t>
            </a:r>
          </a:p>
          <a:p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Песни всегда посвящал я отчизне,</a:t>
            </a:r>
          </a:p>
          <a:p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Ныне отчизне я жизнь </a:t>
            </a:r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отдаю.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16016" y="1124744"/>
            <a:ext cx="44279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Песня меня научила свободе,</a:t>
            </a:r>
          </a:p>
          <a:p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Песня борцом умереть мне велит.</a:t>
            </a:r>
          </a:p>
          <a:p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Жизнь моя песней звенела в народе,</a:t>
            </a:r>
          </a:p>
          <a:p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Смерть моя песней борьбы прозвучит</a:t>
            </a:r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</a:t>
            </a:r>
          </a:p>
          <a:p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1943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5523933"/>
      </p:ext>
    </p:extLst>
  </p:cSld>
  <p:clrMapOvr>
    <a:masterClrMapping/>
  </p:clrMapOvr>
  <p:transition advTm="20032">
    <p:push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vladnews.ru/uploads/news/2014/05/16/7104a2f1496669185510d691ef5dc76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573" b="5850"/>
          <a:stretch/>
        </p:blipFill>
        <p:spPr bwMode="auto">
          <a:xfrm>
            <a:off x="-33537" y="0"/>
            <a:ext cx="9177537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9512" y="717498"/>
            <a:ext cx="6729723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normalizeH="0" baseline="0" dirty="0" smtClean="0">
                <a:latin typeface="Georgia" pitchFamily="18" charset="0"/>
                <a:cs typeface="Arial" pitchFamily="34" charset="0"/>
              </a:rPr>
              <a:t>Они с детьми погнали матерей </a:t>
            </a:r>
            <a:endParaRPr kumimoji="0" lang="en-US" sz="2800" b="1" i="1" u="none" strike="noStrike" normalizeH="0" baseline="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6771" y="1847470"/>
            <a:ext cx="84190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>
                <a:latin typeface="Georgia" pitchFamily="18" charset="0"/>
                <a:cs typeface="Arial" pitchFamily="34" charset="0"/>
              </a:rPr>
              <a:t>И яму рыть заставили, а </a:t>
            </a:r>
            <a:r>
              <a:rPr lang="ru-RU" sz="2800" b="1" i="1" dirty="0" smtClean="0">
                <a:latin typeface="Georgia" pitchFamily="18" charset="0"/>
                <a:cs typeface="Arial" pitchFamily="34" charset="0"/>
              </a:rPr>
              <a:t>сами</a:t>
            </a:r>
            <a:endParaRPr lang="en-US" sz="2800" b="1" i="1" dirty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03848" y="3877980"/>
            <a:ext cx="5940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latin typeface="Georgia" pitchFamily="18" charset="0"/>
                <a:cs typeface="Arial" pitchFamily="34" charset="0"/>
              </a:rPr>
              <a:t>Они стояли, кучка дикарей, </a:t>
            </a:r>
            <a:endParaRPr lang="en-US" sz="2800" b="1" i="1" dirty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11760" y="4941168"/>
            <a:ext cx="68371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>
                <a:latin typeface="Georgia" pitchFamily="18" charset="0"/>
                <a:cs typeface="Arial" pitchFamily="34" charset="0"/>
              </a:rPr>
              <a:t>И хриплыми смеялись голосами. </a:t>
            </a:r>
            <a:endParaRPr lang="en-US" sz="2800" b="1" i="1" dirty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68188" y="6314820"/>
            <a:ext cx="4195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  <a:latin typeface="Georgia" pitchFamily="18" charset="0"/>
              </a:rPr>
              <a:t>Варварство (отрывок)</a:t>
            </a:r>
            <a:endParaRPr lang="ru-RU" sz="24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2877603311"/>
      </p:ext>
    </p:extLst>
  </p:cSld>
  <p:clrMapOvr>
    <a:masterClrMapping/>
  </p:clrMapOvr>
  <p:transition advTm="13438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Варварство (Муса Джалиль)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Blur radius="5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45" y="0"/>
            <a:ext cx="9144000" cy="6858000"/>
          </a:xfrm>
          <a:prstGeom prst="parallelogram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115616" y="2090172"/>
            <a:ext cx="75425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latin typeface="Georgia" pitchFamily="18" charset="0"/>
              </a:rPr>
              <a:t>Г</a:t>
            </a:r>
            <a:r>
              <a:rPr lang="ru-RU" sz="2400" b="1" i="1" dirty="0" smtClean="0">
                <a:latin typeface="Georgia" pitchFamily="18" charset="0"/>
              </a:rPr>
              <a:t>лавное </a:t>
            </a:r>
            <a:r>
              <a:rPr lang="ru-RU" sz="2400" b="1" i="1" dirty="0">
                <a:latin typeface="Georgia" pitchFamily="18" charset="0"/>
              </a:rPr>
              <a:t>содержание стихотворения-не в столкновении </a:t>
            </a:r>
            <a:r>
              <a:rPr lang="ru-RU" sz="2400" b="1" i="1" dirty="0" smtClean="0">
                <a:latin typeface="Georgia" pitchFamily="18" charset="0"/>
              </a:rPr>
              <a:t>палачей </a:t>
            </a:r>
            <a:r>
              <a:rPr lang="ru-RU" sz="2400" b="1" i="1" dirty="0">
                <a:latin typeface="Georgia" pitchFamily="18" charset="0"/>
              </a:rPr>
              <a:t>и их жертв, а в противоборстве сил жизни и смерти. Смерть в облике фашистов торжествует, упиваясь своей жестокостью, пьянея от пролитой </a:t>
            </a:r>
            <a:r>
              <a:rPr lang="ru-RU" sz="2400" b="1" i="1" dirty="0" smtClean="0">
                <a:latin typeface="Georgia" pitchFamily="18" charset="0"/>
              </a:rPr>
              <a:t>крови… </a:t>
            </a:r>
            <a:endParaRPr lang="ru-RU" sz="2400" b="1" i="1" dirty="0">
              <a:latin typeface="Georgia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1742047271"/>
      </p:ext>
    </p:extLst>
  </p:cSld>
  <p:clrMapOvr>
    <a:masterClrMapping/>
  </p:clrMapOvr>
  <p:transition advTm="16141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www.mrduke.ru/arch/ap01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2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09645638"/>
      </p:ext>
    </p:extLst>
  </p:cSld>
  <p:clrMapOvr>
    <a:masterClrMapping/>
  </p:clrMapOvr>
  <p:transition advTm="2000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topwar.ru/uploads/previews/2012-11/5b5c3_20747_640x480.jpe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23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04361431"/>
      </p:ext>
    </p:extLst>
  </p:cSld>
  <p:clrMapOvr>
    <a:masterClrMapping/>
  </p:clrMapOvr>
  <p:transition advTm="2266">
    <p:blinds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i.uralweb.ru/albums/fotos/f/a4f/a4fa2d9dea716b7be727da3b273f4e1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536" y="-4192"/>
            <a:ext cx="9177536" cy="68621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39025194"/>
      </p:ext>
    </p:extLst>
  </p:cSld>
  <p:clrMapOvr>
    <a:masterClrMapping/>
  </p:clrMapOvr>
  <p:transition advTm="2531">
    <p:cover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99px.ru/sstorage/56/2014/03/mid_141609_7686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" y="0"/>
            <a:ext cx="9140017" cy="68722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5266" y="620688"/>
            <a:ext cx="4245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8F8F8"/>
                </a:solidFill>
                <a:latin typeface="Georgia" pitchFamily="18" charset="0"/>
              </a:rPr>
              <a:t>Он их бил, не отступил</a:t>
            </a:r>
            <a:endParaRPr lang="ru-RU" sz="2400" b="1" i="1" dirty="0">
              <a:solidFill>
                <a:srgbClr val="F8F8F8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64432" y="1916832"/>
            <a:ext cx="4469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8F8F8"/>
                </a:solidFill>
                <a:latin typeface="Georgia" pitchFamily="18" charset="0"/>
              </a:rPr>
              <a:t>Только утром ранен был</a:t>
            </a:r>
            <a:endParaRPr lang="ru-RU" sz="2400" b="1" i="1" dirty="0">
              <a:solidFill>
                <a:srgbClr val="F8F8F8"/>
              </a:solidFill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45967" y="3435150"/>
            <a:ext cx="4942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8F8F8"/>
                </a:solidFill>
                <a:latin typeface="Georgia" pitchFamily="18" charset="0"/>
              </a:rPr>
              <a:t>Кровь из раны заструилась</a:t>
            </a:r>
            <a:endParaRPr lang="ru-RU" sz="2400" b="1" i="1" dirty="0">
              <a:solidFill>
                <a:srgbClr val="F8F8F8"/>
              </a:solidFill>
              <a:latin typeface="Georg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14500" y="4869160"/>
            <a:ext cx="3969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8F8F8"/>
                </a:solidFill>
                <a:latin typeface="Georgia" pitchFamily="18" charset="0"/>
              </a:rPr>
              <a:t>Я в крови его умылась</a:t>
            </a:r>
            <a:endParaRPr lang="ru-RU" sz="2400" b="1" i="1" dirty="0">
              <a:solidFill>
                <a:srgbClr val="F8F8F8"/>
              </a:solidFill>
              <a:latin typeface="Georg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33925" y="6309320"/>
            <a:ext cx="306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8F8F8"/>
                </a:solidFill>
              </a:rPr>
              <a:t>Красная ромашка (отрывок)</a:t>
            </a:r>
            <a:endParaRPr lang="ru-RU" i="1" dirty="0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4145513"/>
      </p:ext>
    </p:extLst>
  </p:cSld>
  <p:clrMapOvr>
    <a:masterClrMapping/>
  </p:clrMapOvr>
  <p:transition advTm="4625">
    <p:checke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75656" y="1844824"/>
            <a:ext cx="59046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…Умирая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не умрет герой —</a:t>
            </a:r>
          </a:p>
          <a:p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Мужество останется в веках.</a:t>
            </a:r>
          </a:p>
          <a:p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Имя прославляй свое борьбой,</a:t>
            </a:r>
          </a:p>
          <a:p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Чтоб оно не молкло на 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устах…</a:t>
            </a:r>
          </a:p>
        </p:txBody>
      </p:sp>
    </p:spTree>
    <p:extLst>
      <p:ext uri="{BB962C8B-B14F-4D97-AF65-F5344CB8AC3E}">
        <p14:creationId xmlns="" xmlns:p14="http://schemas.microsoft.com/office/powerpoint/2010/main" val="301094486"/>
      </p:ext>
    </p:extLst>
  </p:cSld>
  <p:clrMapOvr>
    <a:masterClrMapping/>
  </p:clrMapOvr>
  <p:transition advTm="3156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71600" y="1988840"/>
            <a:ext cx="73826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«Вечная память поэту-борцу!</a:t>
            </a:r>
          </a:p>
          <a:p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Помним его и поныне.</a:t>
            </a:r>
          </a:p>
          <a:p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Смертью своей доказал он Творцу:</a:t>
            </a:r>
          </a:p>
          <a:p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Слово — не призрак в пустыне</a:t>
            </a:r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252621336"/>
      </p:ext>
    </p:extLst>
  </p:cSld>
  <p:clrMapOvr>
    <a:masterClrMapping/>
  </p:clrMapOvr>
  <p:transition advTm="3359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772816"/>
            <a:ext cx="636458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Georgia" panose="02040502050405020303" pitchFamily="18" charset="0"/>
              </a:rPr>
              <a:t>Создатели </a:t>
            </a:r>
            <a:r>
              <a:rPr lang="ru-RU" sz="3600" b="1" i="1" dirty="0" err="1" smtClean="0">
                <a:latin typeface="Georgia" panose="02040502050405020303" pitchFamily="18" charset="0"/>
              </a:rPr>
              <a:t>буктрейлера</a:t>
            </a:r>
            <a:r>
              <a:rPr lang="ru-RU" sz="3600" b="1" i="1" dirty="0" smtClean="0">
                <a:latin typeface="Georgia" panose="02040502050405020303" pitchFamily="18" charset="0"/>
              </a:rPr>
              <a:t>: </a:t>
            </a:r>
            <a:r>
              <a:rPr lang="ru-RU" sz="3600" b="1" i="1" dirty="0" err="1" smtClean="0">
                <a:latin typeface="Georgia" panose="02040502050405020303" pitchFamily="18" charset="0"/>
              </a:rPr>
              <a:t>Кочкарова</a:t>
            </a:r>
            <a:r>
              <a:rPr lang="ru-RU" sz="3600" b="1" i="1" dirty="0" smtClean="0">
                <a:latin typeface="Georgia" panose="02040502050405020303" pitchFamily="18" charset="0"/>
              </a:rPr>
              <a:t> </a:t>
            </a:r>
            <a:r>
              <a:rPr lang="ru-RU" sz="3600" b="1" i="1" dirty="0" smtClean="0">
                <a:latin typeface="Georgia" panose="02040502050405020303" pitchFamily="18" charset="0"/>
              </a:rPr>
              <a:t> </a:t>
            </a:r>
            <a:r>
              <a:rPr lang="ru-RU" sz="3600" b="1" i="1" dirty="0" err="1" smtClean="0">
                <a:latin typeface="Georgia" panose="02040502050405020303" pitchFamily="18" charset="0"/>
              </a:rPr>
              <a:t>Айза</a:t>
            </a:r>
            <a:r>
              <a:rPr lang="ru-RU" sz="3600" b="1" i="1" dirty="0" smtClean="0">
                <a:latin typeface="Georgia" panose="02040502050405020303" pitchFamily="18" charset="0"/>
              </a:rPr>
              <a:t>, </a:t>
            </a:r>
            <a:r>
              <a:rPr lang="ru-RU" sz="3600" b="1" i="1" dirty="0" err="1" smtClean="0">
                <a:latin typeface="Georgia" panose="02040502050405020303" pitchFamily="18" charset="0"/>
              </a:rPr>
              <a:t>Самигуллина</a:t>
            </a:r>
            <a:r>
              <a:rPr lang="ru-RU" sz="3600" b="1" i="1" dirty="0" smtClean="0">
                <a:latin typeface="Georgia" panose="02040502050405020303" pitchFamily="18" charset="0"/>
              </a:rPr>
              <a:t> </a:t>
            </a:r>
            <a:r>
              <a:rPr lang="ru-RU" sz="3600" b="1" i="1" dirty="0" smtClean="0">
                <a:latin typeface="Georgia" panose="02040502050405020303" pitchFamily="18" charset="0"/>
              </a:rPr>
              <a:t> </a:t>
            </a:r>
            <a:r>
              <a:rPr lang="ru-RU" sz="3600" b="1" i="1" dirty="0" err="1" smtClean="0">
                <a:latin typeface="Georgia" panose="02040502050405020303" pitchFamily="18" charset="0"/>
              </a:rPr>
              <a:t>Дамира</a:t>
            </a:r>
            <a:r>
              <a:rPr lang="ru-RU" sz="3600" b="1" i="1" dirty="0" smtClean="0">
                <a:latin typeface="Georgia" panose="02040502050405020303" pitchFamily="18" charset="0"/>
              </a:rPr>
              <a:t>,</a:t>
            </a:r>
            <a:r>
              <a:rPr lang="en-US" sz="3600" b="1" i="1" dirty="0" smtClean="0">
                <a:latin typeface="Georgia" panose="02040502050405020303" pitchFamily="18" charset="0"/>
              </a:rPr>
              <a:t> </a:t>
            </a:r>
            <a:r>
              <a:rPr lang="ru-RU" sz="3600" b="1" i="1" dirty="0" err="1" smtClean="0">
                <a:latin typeface="Georgia" panose="02040502050405020303" pitchFamily="18" charset="0"/>
              </a:rPr>
              <a:t>Тухватуллина</a:t>
            </a:r>
            <a:r>
              <a:rPr lang="ru-RU" sz="3600" b="1" i="1" smtClean="0">
                <a:latin typeface="Georgia" panose="02040502050405020303" pitchFamily="18" charset="0"/>
              </a:rPr>
              <a:t>  Камиля</a:t>
            </a:r>
            <a:r>
              <a:rPr lang="ru-RU" sz="3600" b="1" i="1" dirty="0" smtClean="0">
                <a:latin typeface="Georgia" panose="02040502050405020303" pitchFamily="18" charset="0"/>
              </a:rPr>
              <a:t>.</a:t>
            </a:r>
            <a:endParaRPr lang="ru-RU" sz="3600" b="1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3763356"/>
      </p:ext>
    </p:extLst>
  </p:cSld>
  <p:clrMapOvr>
    <a:masterClrMapping/>
  </p:clrMapOvr>
  <p:transition advTm="1687">
    <p:wipe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2|2.3|2.1|2.2|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839</TotalTime>
  <Words>510</Words>
  <Application>Microsoft Office PowerPoint</Application>
  <PresentationFormat>Экран (4:3)</PresentationFormat>
  <Paragraphs>60</Paragraphs>
  <Slides>22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Горизонт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Марина</cp:lastModifiedBy>
  <cp:revision>61</cp:revision>
  <dcterms:created xsi:type="dcterms:W3CDTF">2016-04-24T06:24:39Z</dcterms:created>
  <dcterms:modified xsi:type="dcterms:W3CDTF">2016-05-13T08:09:52Z</dcterms:modified>
</cp:coreProperties>
</file>